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17"/>
  </p:notesMasterIdLst>
  <p:handoutMasterIdLst>
    <p:handoutMasterId r:id="rId18"/>
  </p:handoutMasterIdLst>
  <p:sldIdLst>
    <p:sldId id="498" r:id="rId2"/>
    <p:sldId id="499" r:id="rId3"/>
    <p:sldId id="502" r:id="rId4"/>
    <p:sldId id="503" r:id="rId5"/>
    <p:sldId id="506" r:id="rId6"/>
    <p:sldId id="507" r:id="rId7"/>
    <p:sldId id="508" r:id="rId8"/>
    <p:sldId id="509" r:id="rId9"/>
    <p:sldId id="510" r:id="rId10"/>
    <p:sldId id="511" r:id="rId11"/>
    <p:sldId id="513" r:id="rId12"/>
    <p:sldId id="514" r:id="rId13"/>
    <p:sldId id="516" r:id="rId14"/>
    <p:sldId id="518" r:id="rId15"/>
    <p:sldId id="519" r:id="rId16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3.xml"/><Relationship Id="rId3" Type="http://schemas.openxmlformats.org/officeDocument/2006/relationships/slide" Target="slides/slide5.xml"/><Relationship Id="rId7" Type="http://schemas.openxmlformats.org/officeDocument/2006/relationships/slide" Target="slides/slide10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9.xml"/><Relationship Id="rId5" Type="http://schemas.openxmlformats.org/officeDocument/2006/relationships/slide" Target="slides/slide8.xml"/><Relationship Id="rId10" Type="http://schemas.openxmlformats.org/officeDocument/2006/relationships/slide" Target="slides/slide15.xml"/><Relationship Id="rId4" Type="http://schemas.openxmlformats.org/officeDocument/2006/relationships/slide" Target="slides/slide6.xml"/><Relationship Id="rId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DFD43D-43EC-4243-B122-16AD05D4F431}" type="slidenum">
              <a:rPr lang="en-US" altLang="en-US" b="0"/>
              <a:pPr/>
              <a:t>3</a:t>
            </a:fld>
            <a:endParaRPr lang="en-US" altLang="en-US" b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7798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E43238-0FC5-4310-8311-EBD394640845}" type="slidenum">
              <a:rPr lang="en-US" altLang="en-US" b="0"/>
              <a:pPr/>
              <a:t>12</a:t>
            </a:fld>
            <a:endParaRPr lang="en-US" altLang="en-US" b="0"/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5938" y="4343400"/>
            <a:ext cx="5910262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9216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590550"/>
            <a:ext cx="4548188" cy="3411538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146327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8714F03-CEB8-4C4F-8EF1-1536AD6E6F96}" type="slidenum">
              <a:rPr lang="en-US" altLang="en-US" b="0"/>
              <a:pPr/>
              <a:t>13</a:t>
            </a:fld>
            <a:endParaRPr lang="en-US" altLang="en-US" b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286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4E92F41-2CED-436D-B475-08453F4D0752}" type="slidenum">
              <a:rPr lang="en-US" altLang="en-US" b="0"/>
              <a:pPr/>
              <a:t>14</a:t>
            </a:fld>
            <a:endParaRPr lang="en-US" altLang="en-US" b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150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2682C00-996C-4877-AD4D-A904B4AC172E}" type="slidenum">
              <a:rPr lang="en-US" altLang="en-US" b="0"/>
              <a:pPr/>
              <a:t>15</a:t>
            </a:fld>
            <a:endParaRPr lang="en-US" altLang="en-US" b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878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05BD695-34C6-4065-9773-095B59CC6C35}" type="slidenum">
              <a:rPr lang="en-US" altLang="en-US" b="0"/>
              <a:pPr/>
              <a:t>4</a:t>
            </a:fld>
            <a:endParaRPr lang="en-US" altLang="en-US" b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679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0D4638E-24F9-4AEF-BC04-EBA35C14F15F}" type="slidenum">
              <a:rPr lang="en-US" altLang="en-US" b="0"/>
              <a:pPr/>
              <a:t>5</a:t>
            </a:fld>
            <a:endParaRPr lang="en-US" altLang="en-US" b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262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5A3ED7-2E84-45C7-B6E0-300C302AFCE0}" type="slidenum">
              <a:rPr lang="en-US" altLang="en-US" b="0"/>
              <a:pPr/>
              <a:t>6</a:t>
            </a:fld>
            <a:endParaRPr lang="en-US" altLang="en-US" b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41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90BDE9-397F-4A60-8D9F-9B5005867787}" type="slidenum">
              <a:rPr lang="en-US" altLang="en-US" b="0"/>
              <a:pPr/>
              <a:t>7</a:t>
            </a:fld>
            <a:endParaRPr lang="en-US" altLang="en-US" b="0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5938" y="4343400"/>
            <a:ext cx="5910262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8602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590550"/>
            <a:ext cx="4548188" cy="3411538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047299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5E0306-6ABC-4FEE-B976-7A182AC73A66}" type="slidenum">
              <a:rPr lang="en-US" altLang="en-US" b="0"/>
              <a:pPr/>
              <a:t>8</a:t>
            </a:fld>
            <a:endParaRPr lang="en-US" altLang="en-US" b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891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3E6AFD-F305-4472-9B27-1EE4C2647CC4}" type="slidenum">
              <a:rPr lang="en-US" altLang="en-US" b="0"/>
              <a:pPr/>
              <a:t>9</a:t>
            </a:fld>
            <a:endParaRPr lang="en-US" altLang="en-US" b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075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1E1C8F-8305-425B-B5EA-00B181F70AC1}" type="slidenum">
              <a:rPr lang="en-US" altLang="en-US" b="0"/>
              <a:pPr/>
              <a:t>10</a:t>
            </a:fld>
            <a:endParaRPr lang="en-US" altLang="en-US" b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11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2D16FA-1AC2-4B39-A139-93AFC873C33C}" type="slidenum">
              <a:rPr lang="en-US" altLang="en-US" b="0"/>
              <a:pPr/>
              <a:t>11</a:t>
            </a:fld>
            <a:endParaRPr lang="en-US" altLang="en-US" b="0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5938" y="4343400"/>
            <a:ext cx="5910262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911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590550"/>
            <a:ext cx="4548188" cy="3411538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95008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8204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066800"/>
            <a:ext cx="4013200" cy="5638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066800"/>
            <a:ext cx="40132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  <p:sldLayoutId id="2147484256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6113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Categories of Cache Organization</a:t>
            </a:r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835025"/>
            <a:ext cx="9144000" cy="5329238"/>
          </a:xfrm>
        </p:spPr>
        <p:txBody>
          <a:bodyPr>
            <a:normAutofit fontScale="92500" lnSpcReduction="10000"/>
          </a:bodyPr>
          <a:lstStyle/>
          <a:p>
            <a:pPr marL="463550" lvl="2" indent="-46355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3200" b="1" dirty="0" smtClean="0">
                <a:effectLst/>
              </a:rPr>
              <a:t>Cache can be organized in </a:t>
            </a:r>
            <a:r>
              <a:rPr lang="en-US" sz="3200" b="1" dirty="0" smtClean="0">
                <a:solidFill>
                  <a:srgbClr val="FFFF00"/>
                </a:solidFill>
                <a:effectLst/>
              </a:rPr>
              <a:t>three different way</a:t>
            </a:r>
            <a:r>
              <a:rPr lang="en-US" sz="3200" b="1" dirty="0" smtClean="0">
                <a:effectLst/>
              </a:rPr>
              <a:t> based on the </a:t>
            </a:r>
            <a:r>
              <a:rPr lang="en-US" sz="3200" b="1" dirty="0" smtClean="0">
                <a:solidFill>
                  <a:srgbClr val="FFFF00"/>
                </a:solidFill>
                <a:effectLst/>
              </a:rPr>
              <a:t>block placement policy</a:t>
            </a:r>
          </a:p>
          <a:p>
            <a:pPr marL="463550" lvl="2" indent="-46355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3200" b="1" dirty="0" smtClean="0">
                <a:effectLst/>
              </a:rPr>
              <a:t>The block placement policy defines where a block from main (Physical) memory be placed in the cache </a:t>
            </a:r>
          </a:p>
          <a:p>
            <a:pPr marL="463550" lvl="2" indent="-463550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3200" b="1" dirty="0" smtClean="0">
                <a:effectLst/>
              </a:rPr>
              <a:t>There exist </a:t>
            </a:r>
            <a:r>
              <a:rPr lang="en-US" sz="3200" b="1" dirty="0" smtClean="0">
                <a:solidFill>
                  <a:srgbClr val="FFFF00"/>
                </a:solidFill>
                <a:effectLst/>
              </a:rPr>
              <a:t>three block placement </a:t>
            </a:r>
            <a:r>
              <a:rPr lang="en-US" sz="3200" b="1" dirty="0" smtClean="0">
                <a:effectLst/>
              </a:rPr>
              <a:t>policies namely: </a:t>
            </a:r>
          </a:p>
          <a:p>
            <a:pPr marL="920750" lvl="3" indent="-46355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FF00"/>
                </a:solidFill>
                <a:effectLst/>
              </a:rPr>
              <a:t>Direct Mapped</a:t>
            </a:r>
          </a:p>
          <a:p>
            <a:pPr marL="920750" lvl="3" indent="-46355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FF00"/>
                </a:solidFill>
                <a:effectLst/>
              </a:rPr>
              <a:t>Fully Associative</a:t>
            </a:r>
          </a:p>
          <a:p>
            <a:pPr marL="920750" lvl="3" indent="-46355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FF00"/>
                </a:solidFill>
                <a:effectLst/>
              </a:rPr>
              <a:t>Set Associative</a:t>
            </a:r>
          </a:p>
          <a:p>
            <a:pPr marL="1019175" lvl="3" indent="-498475">
              <a:defRPr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7049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10"/>
          <p:cNvGrpSpPr>
            <a:grpSpLocks/>
          </p:cNvGrpSpPr>
          <p:nvPr/>
        </p:nvGrpSpPr>
        <p:grpSpPr bwMode="auto">
          <a:xfrm>
            <a:off x="253206" y="2348880"/>
            <a:ext cx="8637588" cy="838200"/>
            <a:chOff x="241737" y="1137745"/>
            <a:chExt cx="8637151" cy="838200"/>
          </a:xfrm>
        </p:grpSpPr>
        <p:sp>
          <p:nvSpPr>
            <p:cNvPr id="45064" name="Rectangle 5"/>
            <p:cNvSpPr>
              <a:spLocks noChangeArrowheads="1"/>
            </p:cNvSpPr>
            <p:nvPr/>
          </p:nvSpPr>
          <p:spPr bwMode="auto">
            <a:xfrm>
              <a:off x="241737" y="1137745"/>
              <a:ext cx="8612188" cy="83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5065" name="Line 6"/>
            <p:cNvSpPr>
              <a:spLocks noChangeShapeType="1"/>
            </p:cNvSpPr>
            <p:nvPr/>
          </p:nvSpPr>
          <p:spPr bwMode="auto">
            <a:xfrm>
              <a:off x="7924800" y="1137745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6" name="Text Box 7"/>
            <p:cNvSpPr txBox="1">
              <a:spLocks noChangeArrowheads="1"/>
            </p:cNvSpPr>
            <p:nvPr/>
          </p:nvSpPr>
          <p:spPr bwMode="auto">
            <a:xfrm>
              <a:off x="3400097" y="1319048"/>
              <a:ext cx="1587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Tag   22 bit</a:t>
              </a:r>
            </a:p>
          </p:txBody>
        </p:sp>
        <p:sp>
          <p:nvSpPr>
            <p:cNvPr id="45067" name="Text Box 8"/>
            <p:cNvSpPr txBox="1">
              <a:spLocks noChangeArrowheads="1"/>
            </p:cNvSpPr>
            <p:nvPr/>
          </p:nvSpPr>
          <p:spPr bwMode="auto">
            <a:xfrm>
              <a:off x="8001000" y="1153511"/>
              <a:ext cx="877888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Word</a:t>
              </a:r>
            </a:p>
            <a:p>
              <a:r>
                <a:rPr lang="en-US" altLang="en-US"/>
                <a:t>2 bit</a:t>
              </a:r>
            </a:p>
          </p:txBody>
        </p:sp>
      </p:grpSp>
      <p:sp>
        <p:nvSpPr>
          <p:cNvPr id="46089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66813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Associative Mapping: Address Structure</a:t>
            </a:r>
          </a:p>
        </p:txBody>
      </p:sp>
    </p:spTree>
    <p:extLst>
      <p:ext uri="{BB962C8B-B14F-4D97-AF65-F5344CB8AC3E}">
        <p14:creationId xmlns:p14="http://schemas.microsoft.com/office/powerpoint/2010/main" val="540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 anchor="t">
            <a:spAutoFit/>
          </a:bodyPr>
          <a:lstStyle/>
          <a:p>
            <a:pPr algn="ctr"/>
            <a:r>
              <a:rPr lang="en-US" alt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Fully</a:t>
            </a:r>
            <a:r>
              <a:rPr lang="en-US" altLang="en-US" sz="3200" b="1" dirty="0" smtClean="0">
                <a:solidFill>
                  <a:srgbClr val="FFFF00"/>
                </a:solidFill>
                <a:effectLst/>
              </a:rPr>
              <a:t> </a:t>
            </a:r>
            <a:r>
              <a:rPr lang="en-US" alt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Associative Cache Organization</a:t>
            </a:r>
          </a:p>
        </p:txBody>
      </p:sp>
      <p:sp>
        <p:nvSpPr>
          <p:cNvPr id="180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3449638"/>
          </a:xfrm>
        </p:spPr>
        <p:txBody>
          <a:bodyPr lIns="63500" tIns="25400" rIns="63500" bIns="25400">
            <a:spAutoFit/>
          </a:bodyPr>
          <a:lstStyle/>
          <a:p>
            <a:r>
              <a:rPr lang="en-US" altLang="en-US" sz="2800" b="1" smtClean="0"/>
              <a:t>The address is sent to all entries at once and compared in parallel and only the one that matches are sent to the output. </a:t>
            </a:r>
          </a:p>
          <a:p>
            <a:pPr>
              <a:spcAft>
                <a:spcPts val="1200"/>
              </a:spcAft>
            </a:pPr>
            <a:r>
              <a:rPr lang="en-US" altLang="en-US" sz="2800" b="1" smtClean="0">
                <a:solidFill>
                  <a:srgbClr val="FFFF00"/>
                </a:solidFill>
              </a:rPr>
              <a:t>This is called an associative lookup.</a:t>
            </a:r>
          </a:p>
          <a:p>
            <a:r>
              <a:rPr lang="en-US" altLang="en-US" sz="2800" b="1" smtClean="0"/>
              <a:t>Hardware intensive. </a:t>
            </a:r>
          </a:p>
          <a:p>
            <a:r>
              <a:rPr lang="en-US" altLang="en-US" sz="2800" b="1" smtClean="0"/>
              <a:t>Fully associative cache is limited to 64 or less entries.</a:t>
            </a:r>
          </a:p>
        </p:txBody>
      </p:sp>
    </p:spTree>
    <p:extLst>
      <p:ext uri="{BB962C8B-B14F-4D97-AF65-F5344CB8AC3E}">
        <p14:creationId xmlns:p14="http://schemas.microsoft.com/office/powerpoint/2010/main" val="42500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 anchor="t">
            <a:spAutoFit/>
          </a:bodyPr>
          <a:lstStyle/>
          <a:p>
            <a:pPr algn="ctr"/>
            <a:r>
              <a:rPr lang="en-US" alt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Fully Associative Cache Organization</a:t>
            </a:r>
          </a:p>
        </p:txBody>
      </p:sp>
      <p:sp>
        <p:nvSpPr>
          <p:cNvPr id="180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5363"/>
            <a:ext cx="9144000" cy="4095750"/>
          </a:xfrm>
        </p:spPr>
        <p:txBody>
          <a:bodyPr lIns="63500" tIns="25400" rIns="63500" bIns="25400">
            <a:spAutoFit/>
          </a:bodyPr>
          <a:lstStyle/>
          <a:p>
            <a:pPr>
              <a:spcAft>
                <a:spcPts val="1800"/>
              </a:spcAft>
            </a:pPr>
            <a:r>
              <a:rPr lang="en-US" altLang="en-US" sz="2800" b="1" smtClean="0"/>
              <a:t>Conflict miss is zero for a fully associative cache. Assume we have 64 entries here.  The first 64 items we accessed can fit in.</a:t>
            </a:r>
          </a:p>
          <a:p>
            <a:pPr>
              <a:spcAft>
                <a:spcPts val="1800"/>
              </a:spcAft>
            </a:pPr>
            <a:r>
              <a:rPr lang="en-US" altLang="en-US" sz="2800" b="1" smtClean="0"/>
              <a:t>But when we try to bring in the 65th item, we will need to throw one of them out to make room for the new item.  </a:t>
            </a:r>
          </a:p>
          <a:p>
            <a:pPr>
              <a:spcAft>
                <a:spcPts val="1800"/>
              </a:spcAft>
            </a:pPr>
            <a:r>
              <a:rPr lang="en-US" altLang="en-US" sz="2800" b="1" smtClean="0">
                <a:solidFill>
                  <a:srgbClr val="FFFF00"/>
                </a:solidFill>
              </a:rPr>
              <a:t>This bring us to the cache misses of type Capacity Miss</a:t>
            </a:r>
          </a:p>
        </p:txBody>
      </p:sp>
    </p:spTree>
    <p:extLst>
      <p:ext uri="{BB962C8B-B14F-4D97-AF65-F5344CB8AC3E}">
        <p14:creationId xmlns:p14="http://schemas.microsoft.com/office/powerpoint/2010/main" val="1630156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3775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Set Associative Mapping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7125"/>
            <a:ext cx="9144000" cy="5194300"/>
          </a:xfrm>
        </p:spPr>
        <p:txBody>
          <a:bodyPr/>
          <a:lstStyle/>
          <a:p>
            <a:pPr>
              <a:defRPr/>
            </a:pPr>
            <a:r>
              <a:rPr lang="en-US" b="1" dirty="0"/>
              <a:t>Cache is divided into a number of sets</a:t>
            </a:r>
          </a:p>
          <a:p>
            <a:pPr>
              <a:defRPr/>
            </a:pPr>
            <a:r>
              <a:rPr lang="en-US" b="1" dirty="0"/>
              <a:t>Each set contains a number of lines</a:t>
            </a:r>
          </a:p>
          <a:p>
            <a:pPr>
              <a:defRPr/>
            </a:pPr>
            <a:r>
              <a:rPr lang="en-US" b="1" dirty="0"/>
              <a:t>A given block maps to any line in a given set</a:t>
            </a:r>
          </a:p>
          <a:p>
            <a:pPr lvl="1">
              <a:defRPr/>
            </a:pPr>
            <a:r>
              <a:rPr lang="en-US" b="1" dirty="0"/>
              <a:t>e.g. Block B can be in any line of set </a:t>
            </a:r>
            <a:r>
              <a:rPr lang="en-US" b="1" dirty="0" err="1"/>
              <a:t>i</a:t>
            </a:r>
            <a:endParaRPr lang="en-US" b="1" dirty="0"/>
          </a:p>
          <a:p>
            <a:pPr>
              <a:defRPr/>
            </a:pPr>
            <a:r>
              <a:rPr lang="en-US" b="1" dirty="0"/>
              <a:t>e.g. 2 lines per set</a:t>
            </a:r>
          </a:p>
          <a:p>
            <a:pPr lvl="1">
              <a:defRPr/>
            </a:pPr>
            <a:r>
              <a:rPr lang="en-US" b="1" dirty="0"/>
              <a:t>2 way associative mapping</a:t>
            </a:r>
          </a:p>
          <a:p>
            <a:pPr lvl="1">
              <a:defRPr/>
            </a:pPr>
            <a:r>
              <a:rPr lang="en-US" b="1" dirty="0"/>
              <a:t>A given block can be in one of 2 lines in only one set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0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03313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Set Associative Mapping Address Structure</a:t>
            </a:r>
          </a:p>
        </p:txBody>
      </p:sp>
      <p:grpSp>
        <p:nvGrpSpPr>
          <p:cNvPr id="52228" name="Group 12"/>
          <p:cNvGrpSpPr>
            <a:grpSpLocks/>
          </p:cNvGrpSpPr>
          <p:nvPr/>
        </p:nvGrpSpPr>
        <p:grpSpPr bwMode="auto">
          <a:xfrm>
            <a:off x="179512" y="2492896"/>
            <a:ext cx="8612188" cy="838200"/>
            <a:chOff x="304800" y="1981200"/>
            <a:chExt cx="8612188" cy="838200"/>
          </a:xfrm>
        </p:grpSpPr>
        <p:sp>
          <p:nvSpPr>
            <p:cNvPr id="52232" name="Rectangle 4"/>
            <p:cNvSpPr>
              <a:spLocks noChangeArrowheads="1"/>
            </p:cNvSpPr>
            <p:nvPr/>
          </p:nvSpPr>
          <p:spPr bwMode="auto">
            <a:xfrm>
              <a:off x="304800" y="1981200"/>
              <a:ext cx="8612188" cy="83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2233" name="Line 5"/>
            <p:cNvSpPr>
              <a:spLocks noChangeShapeType="1"/>
            </p:cNvSpPr>
            <p:nvPr/>
          </p:nvSpPr>
          <p:spPr bwMode="auto">
            <a:xfrm>
              <a:off x="2590800" y="19812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4" name="Line 6"/>
            <p:cNvSpPr>
              <a:spLocks noChangeShapeType="1"/>
            </p:cNvSpPr>
            <p:nvPr/>
          </p:nvSpPr>
          <p:spPr bwMode="auto">
            <a:xfrm>
              <a:off x="8001000" y="19812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5" name="Text Box 8"/>
            <p:cNvSpPr txBox="1">
              <a:spLocks noChangeArrowheads="1"/>
            </p:cNvSpPr>
            <p:nvPr/>
          </p:nvSpPr>
          <p:spPr bwMode="auto">
            <a:xfrm>
              <a:off x="593725" y="2174875"/>
              <a:ext cx="13589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Tag  9 bit</a:t>
              </a:r>
            </a:p>
          </p:txBody>
        </p:sp>
        <p:sp>
          <p:nvSpPr>
            <p:cNvPr id="52236" name="Text Box 9"/>
            <p:cNvSpPr txBox="1">
              <a:spLocks noChangeArrowheads="1"/>
            </p:cNvSpPr>
            <p:nvPr/>
          </p:nvSpPr>
          <p:spPr bwMode="auto">
            <a:xfrm>
              <a:off x="4495800" y="2209800"/>
              <a:ext cx="14271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Set  13 bit</a:t>
              </a:r>
            </a:p>
          </p:txBody>
        </p:sp>
        <p:sp>
          <p:nvSpPr>
            <p:cNvPr id="52237" name="Text Box 10"/>
            <p:cNvSpPr txBox="1">
              <a:spLocks noChangeArrowheads="1"/>
            </p:cNvSpPr>
            <p:nvPr/>
          </p:nvSpPr>
          <p:spPr bwMode="auto">
            <a:xfrm>
              <a:off x="8001000" y="1981200"/>
              <a:ext cx="877888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Word</a:t>
              </a:r>
            </a:p>
            <a:p>
              <a:r>
                <a:rPr lang="en-US" altLang="en-US"/>
                <a:t>2 bit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82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Two Way Set Associative Mapping Example</a:t>
            </a:r>
          </a:p>
        </p:txBody>
      </p:sp>
      <p:pic>
        <p:nvPicPr>
          <p:cNvPr id="532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24"/>
          <a:stretch>
            <a:fillRect/>
          </a:stretch>
        </p:blipFill>
        <p:spPr bwMode="auto">
          <a:xfrm>
            <a:off x="0" y="1676400"/>
            <a:ext cx="91440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27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8172400" cy="646113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Direct Mapped Cache Organization</a:t>
            </a:r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835025"/>
            <a:ext cx="9144000" cy="5329238"/>
          </a:xfrm>
        </p:spPr>
        <p:txBody>
          <a:bodyPr/>
          <a:lstStyle/>
          <a:p>
            <a:pPr marL="1019175" lvl="3" indent="-498475">
              <a:buFontTx/>
              <a:buNone/>
            </a:pPr>
            <a:endParaRPr lang="en-US" altLang="en-US" sz="3200" b="1" dirty="0" smtClean="0"/>
          </a:p>
        </p:txBody>
      </p:sp>
      <p:pic>
        <p:nvPicPr>
          <p:cNvPr id="3175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07"/>
          <a:stretch>
            <a:fillRect/>
          </a:stretch>
        </p:blipFill>
        <p:spPr bwMode="auto">
          <a:xfrm>
            <a:off x="345885" y="1179657"/>
            <a:ext cx="9557129" cy="497205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Box 7"/>
          <p:cNvSpPr txBox="1">
            <a:spLocks noChangeArrowheads="1"/>
          </p:cNvSpPr>
          <p:nvPr/>
        </p:nvSpPr>
        <p:spPr bwMode="auto">
          <a:xfrm>
            <a:off x="1876425" y="5154613"/>
            <a:ext cx="175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</a:rPr>
              <a:t>339C   ABCDEFAB</a:t>
            </a:r>
          </a:p>
        </p:txBody>
      </p:sp>
      <p:sp>
        <p:nvSpPr>
          <p:cNvPr id="31753" name="TextBox 8"/>
          <p:cNvSpPr txBox="1">
            <a:spLocks noChangeArrowheads="1"/>
          </p:cNvSpPr>
          <p:nvPr/>
        </p:nvSpPr>
        <p:spPr bwMode="auto">
          <a:xfrm>
            <a:off x="1949450" y="2990850"/>
            <a:ext cx="14573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</a:rPr>
              <a:t>339C   1235678</a:t>
            </a:r>
          </a:p>
        </p:txBody>
      </p:sp>
      <p:cxnSp>
        <p:nvCxnSpPr>
          <p:cNvPr id="31754" name="Straight Arrow Connector 10"/>
          <p:cNvCxnSpPr>
            <a:cxnSpLocks noChangeShapeType="1"/>
          </p:cNvCxnSpPr>
          <p:nvPr/>
        </p:nvCxnSpPr>
        <p:spPr bwMode="auto">
          <a:xfrm flipV="1">
            <a:off x="3689350" y="4287838"/>
            <a:ext cx="1419225" cy="1041400"/>
          </a:xfrm>
          <a:prstGeom prst="straightConnector1">
            <a:avLst/>
          </a:prstGeom>
          <a:noFill/>
          <a:ln w="9525" algn="ctr">
            <a:solidFill>
              <a:schemeClr val="accent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Straight Arrow Connector 11"/>
          <p:cNvCxnSpPr>
            <a:cxnSpLocks noChangeShapeType="1"/>
          </p:cNvCxnSpPr>
          <p:nvPr/>
        </p:nvCxnSpPr>
        <p:spPr bwMode="auto">
          <a:xfrm>
            <a:off x="3668713" y="3100388"/>
            <a:ext cx="1455737" cy="998537"/>
          </a:xfrm>
          <a:prstGeom prst="straightConnector1">
            <a:avLst/>
          </a:prstGeom>
          <a:noFill/>
          <a:ln w="9525" algn="ctr">
            <a:solidFill>
              <a:schemeClr val="accent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53725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03275"/>
          </a:xfrm>
        </p:spPr>
        <p:txBody>
          <a:bodyPr/>
          <a:lstStyle/>
          <a:p>
            <a:pPr algn="ctr">
              <a:defRPr/>
            </a:pPr>
            <a:r>
              <a:rPr lang="en-GB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Direct Mapping Address Structure</a:t>
            </a:r>
          </a:p>
        </p:txBody>
      </p:sp>
      <p:grpSp>
        <p:nvGrpSpPr>
          <p:cNvPr id="34819" name="Group 12"/>
          <p:cNvGrpSpPr>
            <a:grpSpLocks/>
          </p:cNvGrpSpPr>
          <p:nvPr/>
        </p:nvGrpSpPr>
        <p:grpSpPr bwMode="auto">
          <a:xfrm>
            <a:off x="250825" y="1988840"/>
            <a:ext cx="8642350" cy="1219200"/>
            <a:chOff x="304800" y="1600200"/>
            <a:chExt cx="8642350" cy="1219200"/>
          </a:xfrm>
        </p:grpSpPr>
        <p:sp>
          <p:nvSpPr>
            <p:cNvPr id="34821" name="Rectangle 4"/>
            <p:cNvSpPr>
              <a:spLocks noChangeArrowheads="1"/>
            </p:cNvSpPr>
            <p:nvPr/>
          </p:nvSpPr>
          <p:spPr bwMode="auto">
            <a:xfrm>
              <a:off x="304800" y="1981200"/>
              <a:ext cx="8612188" cy="838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4822" name="Text Box 5"/>
            <p:cNvSpPr txBox="1">
              <a:spLocks noChangeArrowheads="1"/>
            </p:cNvSpPr>
            <p:nvPr/>
          </p:nvSpPr>
          <p:spPr bwMode="auto">
            <a:xfrm>
              <a:off x="381000" y="1600200"/>
              <a:ext cx="113188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/>
                <a:t>Tag  s-r</a:t>
              </a:r>
            </a:p>
          </p:txBody>
        </p:sp>
        <p:sp>
          <p:nvSpPr>
            <p:cNvPr id="34823" name="Text Box 6"/>
            <p:cNvSpPr txBox="1">
              <a:spLocks noChangeArrowheads="1"/>
            </p:cNvSpPr>
            <p:nvPr/>
          </p:nvSpPr>
          <p:spPr bwMode="auto">
            <a:xfrm>
              <a:off x="3975100" y="1600200"/>
              <a:ext cx="18923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/>
                <a:t>Line or Slot  r</a:t>
              </a:r>
            </a:p>
          </p:txBody>
        </p:sp>
        <p:sp>
          <p:nvSpPr>
            <p:cNvPr id="34824" name="Text Box 7"/>
            <p:cNvSpPr txBox="1">
              <a:spLocks noChangeArrowheads="1"/>
            </p:cNvSpPr>
            <p:nvPr/>
          </p:nvSpPr>
          <p:spPr bwMode="auto">
            <a:xfrm>
              <a:off x="7696200" y="1600200"/>
              <a:ext cx="12509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/>
                <a:t>Word  w</a:t>
              </a:r>
            </a:p>
          </p:txBody>
        </p:sp>
        <p:sp>
          <p:nvSpPr>
            <p:cNvPr id="34825" name="Line 8"/>
            <p:cNvSpPr>
              <a:spLocks noChangeShapeType="1"/>
            </p:cNvSpPr>
            <p:nvPr/>
          </p:nvSpPr>
          <p:spPr bwMode="auto">
            <a:xfrm>
              <a:off x="8153400" y="19812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6" name="Line 9"/>
            <p:cNvSpPr>
              <a:spLocks noChangeShapeType="1"/>
            </p:cNvSpPr>
            <p:nvPr/>
          </p:nvSpPr>
          <p:spPr bwMode="auto">
            <a:xfrm>
              <a:off x="2743200" y="19812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7" name="Text Box 10"/>
            <p:cNvSpPr txBox="1">
              <a:spLocks noChangeArrowheads="1"/>
            </p:cNvSpPr>
            <p:nvPr/>
          </p:nvSpPr>
          <p:spPr bwMode="auto">
            <a:xfrm>
              <a:off x="974725" y="2174875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/>
                <a:t>8</a:t>
              </a:r>
            </a:p>
          </p:txBody>
        </p:sp>
        <p:sp>
          <p:nvSpPr>
            <p:cNvPr id="34828" name="Text Box 11"/>
            <p:cNvSpPr txBox="1">
              <a:spLocks noChangeArrowheads="1"/>
            </p:cNvSpPr>
            <p:nvPr/>
          </p:nvSpPr>
          <p:spPr bwMode="auto">
            <a:xfrm>
              <a:off x="4632325" y="2098675"/>
              <a:ext cx="4889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/>
                <a:t>14</a:t>
              </a:r>
            </a:p>
          </p:txBody>
        </p:sp>
        <p:sp>
          <p:nvSpPr>
            <p:cNvPr id="34829" name="Text Box 12"/>
            <p:cNvSpPr txBox="1">
              <a:spLocks noChangeArrowheads="1"/>
            </p:cNvSpPr>
            <p:nvPr/>
          </p:nvSpPr>
          <p:spPr bwMode="auto">
            <a:xfrm>
              <a:off x="8366125" y="2098675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39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7238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Direct Mapping Cache Organization</a:t>
            </a: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55"/>
          <a:stretch>
            <a:fillRect/>
          </a:stretch>
        </p:blipFill>
        <p:spPr bwMode="auto">
          <a:xfrm>
            <a:off x="539552" y="979058"/>
            <a:ext cx="7898990" cy="5201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55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ctr">
              <a:defRPr/>
            </a:pPr>
            <a:r>
              <a:rPr lang="en-GB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Direct Mapping pros &amp; cons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2025"/>
            <a:ext cx="9144000" cy="526573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b="1" dirty="0"/>
              <a:t>Simple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b="1" dirty="0"/>
              <a:t>Inexpensive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b="1" dirty="0"/>
              <a:t>Fixed location for given block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b="1" dirty="0"/>
              <a:t>If a program accesses 2 blocks that map to the same line repeatedly, cache misses are very </a:t>
            </a:r>
            <a:r>
              <a:rPr lang="en-GB" sz="2400" b="1" dirty="0" smtClean="0"/>
              <a:t>high</a:t>
            </a:r>
          </a:p>
          <a:p>
            <a:pPr marL="458788" lvl="1" indent="-458788">
              <a:spcBef>
                <a:spcPts val="600"/>
              </a:spcBef>
              <a:spcAft>
                <a:spcPts val="600"/>
              </a:spcAft>
              <a:buFontTx/>
              <a:buBlip>
                <a:blip r:embed="rId3"/>
              </a:buBlip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Valid bit </a:t>
            </a:r>
            <a:r>
              <a:rPr lang="en-US" sz="2400" b="1" dirty="0" smtClean="0"/>
              <a:t>is included to see if the cache contents are valid … explanation </a:t>
            </a:r>
          </a:p>
          <a:p>
            <a:pPr lvl="1">
              <a:spcAft>
                <a:spcPts val="1200"/>
              </a:spcAft>
              <a:defRPr/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33542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9650"/>
          </a:xfrm>
        </p:spPr>
        <p:txBody>
          <a:bodyPr/>
          <a:lstStyle/>
          <a:p>
            <a:pPr algn="ctr">
              <a:defRPr/>
            </a:pPr>
            <a:r>
              <a:rPr lang="en-GB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Associative Mapping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47750"/>
            <a:ext cx="9144000" cy="5116513"/>
          </a:xfrm>
        </p:spPr>
        <p:txBody>
          <a:bodyPr>
            <a:normAutofit/>
          </a:bodyPr>
          <a:lstStyle/>
          <a:p>
            <a:pPr marL="454025" indent="-454025">
              <a:defRPr/>
            </a:pPr>
            <a:r>
              <a:rPr lang="en-GB" sz="2800" b="1" dirty="0"/>
              <a:t>A main memory block can load into any line of cache</a:t>
            </a:r>
          </a:p>
          <a:p>
            <a:pPr marL="454025" indent="-454025">
              <a:defRPr/>
            </a:pPr>
            <a:r>
              <a:rPr lang="en-GB" sz="2800" b="1" dirty="0"/>
              <a:t>Memory address is interpreted as tag and word</a:t>
            </a:r>
          </a:p>
          <a:p>
            <a:pPr marL="454025" indent="-454025">
              <a:defRPr/>
            </a:pPr>
            <a:r>
              <a:rPr lang="en-GB" sz="2800" b="1" dirty="0"/>
              <a:t>Tag uniquely identifies block of memory</a:t>
            </a:r>
          </a:p>
          <a:p>
            <a:pPr marL="454025" indent="-454025">
              <a:defRPr/>
            </a:pPr>
            <a:r>
              <a:rPr lang="en-GB" sz="2800" b="1" dirty="0"/>
              <a:t>Every line’s tag is examined for a match</a:t>
            </a:r>
          </a:p>
          <a:p>
            <a:pPr>
              <a:defRPr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962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4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500" tIns="25400" rIns="63500" bIns="25400" anchor="t">
            <a:spAutoFit/>
          </a:bodyPr>
          <a:lstStyle/>
          <a:p>
            <a:pPr algn="ctr">
              <a:defRPr/>
            </a:pPr>
            <a:r>
              <a:rPr lang="en-US" alt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Fully Associative Cache Organization</a:t>
            </a:r>
          </a:p>
        </p:txBody>
      </p:sp>
      <p:sp>
        <p:nvSpPr>
          <p:cNvPr id="180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3516313"/>
          </a:xfrm>
        </p:spPr>
        <p:txBody>
          <a:bodyPr lIns="63500" tIns="25400" rIns="63500" bIns="25400">
            <a:spAutoFit/>
          </a:bodyPr>
          <a:lstStyle/>
          <a:p>
            <a:pPr lvl="1">
              <a:spcAft>
                <a:spcPts val="1200"/>
              </a:spcAft>
            </a:pPr>
            <a:r>
              <a:rPr lang="en-US" altLang="en-US" b="1" smtClean="0"/>
              <a:t>Forget about the Cache Index</a:t>
            </a:r>
          </a:p>
          <a:p>
            <a:pPr lvl="1">
              <a:spcAft>
                <a:spcPts val="1200"/>
              </a:spcAft>
            </a:pPr>
            <a:r>
              <a:rPr lang="en-US" altLang="en-US" b="1" smtClean="0"/>
              <a:t>Place any block of the main memory any where in the cache</a:t>
            </a:r>
          </a:p>
          <a:p>
            <a:pPr>
              <a:spcAft>
                <a:spcPts val="1200"/>
              </a:spcAft>
            </a:pPr>
            <a:r>
              <a:rPr lang="en-US" altLang="en-US" sz="2800" b="1" smtClean="0"/>
              <a:t>Store all the upper bits of the address (except Byte select) that is associated with the cache block  as the cache tag and have one comparator for every entry.</a:t>
            </a:r>
          </a:p>
        </p:txBody>
      </p:sp>
    </p:spTree>
    <p:extLst>
      <p:ext uri="{BB962C8B-B14F-4D97-AF65-F5344CB8AC3E}">
        <p14:creationId xmlns:p14="http://schemas.microsoft.com/office/powerpoint/2010/main" val="818090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82688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Fully Associative Cache Organization</a:t>
            </a: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46"/>
          <a:stretch>
            <a:fillRect/>
          </a:stretch>
        </p:blipFill>
        <p:spPr bwMode="auto">
          <a:xfrm>
            <a:off x="866986" y="1182688"/>
            <a:ext cx="7410028" cy="479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81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6775"/>
          </a:xfrm>
        </p:spPr>
        <p:txBody>
          <a:bodyPr/>
          <a:lstStyle/>
          <a:p>
            <a:pPr algn="ctr">
              <a:defRPr/>
            </a:pPr>
            <a:r>
              <a:rPr lang="en-US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Associative Mapping Example</a:t>
            </a:r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24"/>
          <a:stretch>
            <a:fillRect/>
          </a:stretch>
        </p:blipFill>
        <p:spPr bwMode="auto">
          <a:xfrm>
            <a:off x="252412" y="1052736"/>
            <a:ext cx="8639175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6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7369</TotalTime>
  <Words>447</Words>
  <Application>Microsoft Office PowerPoint</Application>
  <PresentationFormat>On-screen Show (4:3)</PresentationFormat>
  <Paragraphs>75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Trebuchet MS</vt:lpstr>
      <vt:lpstr>Verdana</vt:lpstr>
      <vt:lpstr>Wingdings 2</vt:lpstr>
      <vt:lpstr>Summer</vt:lpstr>
      <vt:lpstr>Categories of Cache Organization</vt:lpstr>
      <vt:lpstr>Direct Mapped Cache Organization</vt:lpstr>
      <vt:lpstr>Direct Mapping Address Structure</vt:lpstr>
      <vt:lpstr>Direct Mapping Cache Organization</vt:lpstr>
      <vt:lpstr>Direct Mapping pros &amp; cons</vt:lpstr>
      <vt:lpstr>Associative Mapping</vt:lpstr>
      <vt:lpstr>Fully Associative Cache Organization</vt:lpstr>
      <vt:lpstr>Fully Associative Cache Organization</vt:lpstr>
      <vt:lpstr>Associative Mapping Example</vt:lpstr>
      <vt:lpstr>Associative Mapping: Address Structure</vt:lpstr>
      <vt:lpstr>Fully Associative Cache Organization</vt:lpstr>
      <vt:lpstr>Fully Associative Cache Organization</vt:lpstr>
      <vt:lpstr>Set Associative Mapping</vt:lpstr>
      <vt:lpstr>Set Associative Mapping Address Structure</vt:lpstr>
      <vt:lpstr>Two Way Set Associative Mapping Example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1037</cp:revision>
  <dcterms:created xsi:type="dcterms:W3CDTF">2007-02-13T06:15:20Z</dcterms:created>
  <dcterms:modified xsi:type="dcterms:W3CDTF">2019-01-08T11:15:11Z</dcterms:modified>
</cp:coreProperties>
</file>